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1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66E15-7120-4668-9E80-DE9FD9DA6A8C}" type="datetimeFigureOut">
              <a:rPr lang="en-AU" smtClean="0"/>
              <a:pPr/>
              <a:t>7/11/2018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D97A4-6FF0-49A2-B86A-5E714B89B9A7}"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11D97A4-6FF0-49A2-B86A-5E714B89B9A7}" type="slidenum">
              <a:rPr lang="en-AU" smtClean="0"/>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5FE356-04CA-436F-8442-764FC7F37DC8}" type="datetimeFigureOut">
              <a:rPr lang="en-AU" smtClean="0"/>
              <a:pPr/>
              <a:t>7/11/2018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5FE356-04CA-436F-8442-764FC7F37DC8}" type="datetimeFigureOut">
              <a:rPr lang="en-AU" smtClean="0"/>
              <a:pPr/>
              <a:t>7/11/2018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5FE356-04CA-436F-8442-764FC7F37DC8}" type="datetimeFigureOut">
              <a:rPr lang="en-AU" smtClean="0"/>
              <a:pPr/>
              <a:t>7/11/2018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5FE356-04CA-436F-8442-764FC7F37DC8}" type="datetimeFigureOut">
              <a:rPr lang="en-AU" smtClean="0"/>
              <a:pPr/>
              <a:t>7/11/2018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FE356-04CA-436F-8442-764FC7F37DC8}" type="datetimeFigureOut">
              <a:rPr lang="en-AU" smtClean="0"/>
              <a:pPr/>
              <a:t>7/11/2018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5FE356-04CA-436F-8442-764FC7F37DC8}" type="datetimeFigureOut">
              <a:rPr lang="en-AU" smtClean="0"/>
              <a:pPr/>
              <a:t>7/11/2018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5FE356-04CA-436F-8442-764FC7F37DC8}" type="datetimeFigureOut">
              <a:rPr lang="en-AU" smtClean="0"/>
              <a:pPr/>
              <a:t>7/11/2018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5FE356-04CA-436F-8442-764FC7F37DC8}" type="datetimeFigureOut">
              <a:rPr lang="en-AU" smtClean="0"/>
              <a:pPr/>
              <a:t>7/11/2018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FE356-04CA-436F-8442-764FC7F37DC8}" type="datetimeFigureOut">
              <a:rPr lang="en-AU" smtClean="0"/>
              <a:pPr/>
              <a:t>7/11/2018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FE356-04CA-436F-8442-764FC7F37DC8}" type="datetimeFigureOut">
              <a:rPr lang="en-AU" smtClean="0"/>
              <a:pPr/>
              <a:t>7/11/2018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FE356-04CA-436F-8442-764FC7F37DC8}" type="datetimeFigureOut">
              <a:rPr lang="en-AU" smtClean="0"/>
              <a:pPr/>
              <a:t>7/11/2018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FDF584-46E8-47E9-BA37-1E76267DC55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FE356-04CA-436F-8442-764FC7F37DC8}" type="datetimeFigureOut">
              <a:rPr lang="en-AU" smtClean="0"/>
              <a:pPr/>
              <a:t>7/11/2018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DF584-46E8-47E9-BA37-1E76267DC55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041.jpg"/>
          <p:cNvPicPr>
            <a:picLocks noChangeAspect="1"/>
          </p:cNvPicPr>
          <p:nvPr/>
        </p:nvPicPr>
        <p:blipFill>
          <a:blip r:embed="rId3" cstate="print"/>
          <a:stretch>
            <a:fillRect/>
          </a:stretch>
        </p:blipFill>
        <p:spPr>
          <a:xfrm>
            <a:off x="1835696" y="764704"/>
            <a:ext cx="7104789" cy="5256584"/>
          </a:xfrm>
          <a:prstGeom prst="rect">
            <a:avLst/>
          </a:prstGeom>
          <a:ln>
            <a:solidFill>
              <a:schemeClr val="tx1"/>
            </a:solidFill>
          </a:ln>
        </p:spPr>
      </p:pic>
      <p:sp>
        <p:nvSpPr>
          <p:cNvPr id="2" name="Title 1"/>
          <p:cNvSpPr>
            <a:spLocks noGrp="1"/>
          </p:cNvSpPr>
          <p:nvPr>
            <p:ph type="ctrTitle"/>
          </p:nvPr>
        </p:nvSpPr>
        <p:spPr>
          <a:xfrm>
            <a:off x="179512" y="-99392"/>
            <a:ext cx="8784976" cy="881336"/>
          </a:xfrm>
        </p:spPr>
        <p:txBody>
          <a:bodyPr>
            <a:normAutofit fontScale="90000"/>
          </a:bodyPr>
          <a:lstStyle/>
          <a:p>
            <a:r>
              <a:rPr lang="en-AU" b="1" dirty="0" smtClean="0">
                <a:solidFill>
                  <a:schemeClr val="tx1">
                    <a:lumMod val="95000"/>
                    <a:lumOff val="5000"/>
                  </a:schemeClr>
                </a:solidFill>
                <a:effectLst>
                  <a:outerShdw blurRad="38100" dist="38100" dir="2700000" algn="tl">
                    <a:srgbClr val="000000">
                      <a:alpha val="43137"/>
                    </a:srgbClr>
                  </a:outerShdw>
                </a:effectLst>
              </a:rPr>
              <a:t>The Build Project - Yarning for Wellness</a:t>
            </a:r>
            <a:endParaRPr lang="en-AU" b="1" dirty="0">
              <a:solidFill>
                <a:schemeClr val="tx1">
                  <a:lumMod val="95000"/>
                  <a:lumOff val="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179512" y="764704"/>
            <a:ext cx="1440947" cy="1224136"/>
          </a:xfrm>
          <a:prstGeom prst="rect">
            <a:avLst/>
          </a:prstGeom>
          <a:noFill/>
          <a:ln w="9525" algn="ctr">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79512" y="6165304"/>
            <a:ext cx="2257425" cy="592137"/>
          </a:xfrm>
          <a:prstGeom prst="rect">
            <a:avLst/>
          </a:prstGeom>
          <a:noFill/>
          <a:ln w="9525" algn="ctr">
            <a:solidFill>
              <a:schemeClr val="tx1"/>
            </a:solid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9512" y="2132856"/>
            <a:ext cx="1444022" cy="792088"/>
          </a:xfrm>
          <a:prstGeom prst="rect">
            <a:avLst/>
          </a:prstGeom>
          <a:noFill/>
          <a:ln w="9525" algn="in">
            <a:solidFill>
              <a:schemeClr val="tx1"/>
            </a:solid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179512" y="3068960"/>
            <a:ext cx="1440160" cy="1198544"/>
          </a:xfrm>
          <a:prstGeom prst="rect">
            <a:avLst/>
          </a:prstGeom>
          <a:noFill/>
          <a:ln w="9525" algn="in">
            <a:solidFill>
              <a:schemeClr val="tx1"/>
            </a:solidFill>
            <a:miter lim="800000"/>
            <a:headEnd/>
            <a:tailEnd/>
          </a:ln>
          <a:effectLst/>
        </p:spPr>
      </p:pic>
      <p:pic>
        <p:nvPicPr>
          <p:cNvPr id="1030" name="Picture 6" descr="escare logo"/>
          <p:cNvPicPr>
            <a:picLocks noChangeAspect="1" noChangeArrowheads="1"/>
          </p:cNvPicPr>
          <p:nvPr/>
        </p:nvPicPr>
        <p:blipFill>
          <a:blip r:embed="rId8" cstate="print"/>
          <a:srcRect/>
          <a:stretch>
            <a:fillRect/>
          </a:stretch>
        </p:blipFill>
        <p:spPr bwMode="auto">
          <a:xfrm>
            <a:off x="179512" y="4437112"/>
            <a:ext cx="1440160" cy="1584176"/>
          </a:xfrm>
          <a:prstGeom prst="rect">
            <a:avLst/>
          </a:prstGeom>
          <a:noFill/>
          <a:ln w="12700" algn="in">
            <a:solidFill>
              <a:srgbClr val="000000"/>
            </a:solidFill>
            <a:miter lim="800000"/>
            <a:headEnd/>
            <a:tailEnd/>
          </a:ln>
          <a:effectLst/>
        </p:spPr>
      </p:pic>
      <p:sp>
        <p:nvSpPr>
          <p:cNvPr id="10" name="TextBox 9"/>
          <p:cNvSpPr txBox="1"/>
          <p:nvPr/>
        </p:nvSpPr>
        <p:spPr>
          <a:xfrm>
            <a:off x="2267744" y="6165304"/>
            <a:ext cx="6192688" cy="523220"/>
          </a:xfrm>
          <a:prstGeom prst="rect">
            <a:avLst/>
          </a:prstGeom>
          <a:noFill/>
        </p:spPr>
        <p:txBody>
          <a:bodyPr wrap="square" rtlCol="0">
            <a:spAutoFit/>
          </a:bodyPr>
          <a:lstStyle/>
          <a:p>
            <a:pPr algn="ctr"/>
            <a:r>
              <a:rPr lang="en-AU" sz="2800" b="1" dirty="0" smtClean="0">
                <a:effectLst>
                  <a:outerShdw blurRad="38100" dist="38100" dir="2700000" algn="tl">
                    <a:srgbClr val="000000">
                      <a:alpha val="43137"/>
                    </a:srgbClr>
                  </a:outerShdw>
                </a:effectLst>
              </a:rPr>
              <a:t>Escare Youth Service. Term 1 &amp; 2, 2013</a:t>
            </a:r>
            <a:endParaRPr lang="en-A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rmAutofit/>
          </a:bodyPr>
          <a:lstStyle/>
          <a:p>
            <a:r>
              <a:rPr lang="en-AU" b="1" dirty="0" smtClean="0">
                <a:effectLst>
                  <a:outerShdw blurRad="38100" dist="38100" dir="2700000" algn="tl">
                    <a:srgbClr val="000000">
                      <a:alpha val="43137"/>
                    </a:srgbClr>
                  </a:outerShdw>
                </a:effectLst>
              </a:rPr>
              <a:t>WEEK 1- 5</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January 2013</a:t>
            </a:r>
            <a:r>
              <a:rPr lang="en-AU" sz="1100" dirty="0" smtClean="0"/>
              <a:t/>
            </a:r>
            <a:br>
              <a:rPr lang="en-AU" sz="1100" dirty="0" smtClean="0"/>
            </a:br>
            <a:endParaRPr lang="en-AU" sz="1100" dirty="0"/>
          </a:p>
        </p:txBody>
      </p:sp>
      <p:pic>
        <p:nvPicPr>
          <p:cNvPr id="4" name="Content Placeholder 3" descr="Photo03255.jpg"/>
          <p:cNvPicPr>
            <a:picLocks noGrp="1" noChangeAspect="1"/>
          </p:cNvPicPr>
          <p:nvPr>
            <p:ph idx="1"/>
          </p:nvPr>
        </p:nvPicPr>
        <p:blipFill>
          <a:blip r:embed="rId3" cstate="print"/>
          <a:stretch>
            <a:fillRect/>
          </a:stretch>
        </p:blipFill>
        <p:spPr>
          <a:xfrm>
            <a:off x="1259632" y="980728"/>
            <a:ext cx="6731000" cy="1295400"/>
          </a:xfrm>
          <a:ln>
            <a:solidFill>
              <a:schemeClr val="tx1"/>
            </a:solidFill>
          </a:ln>
        </p:spPr>
      </p:pic>
      <p:pic>
        <p:nvPicPr>
          <p:cNvPr id="5" name="Picture 4" descr="Photo0.jpg"/>
          <p:cNvPicPr>
            <a:picLocks noChangeAspect="1"/>
          </p:cNvPicPr>
          <p:nvPr/>
        </p:nvPicPr>
        <p:blipFill>
          <a:blip r:embed="rId4" cstate="print"/>
          <a:stretch>
            <a:fillRect/>
          </a:stretch>
        </p:blipFill>
        <p:spPr>
          <a:xfrm>
            <a:off x="5868144" y="2276872"/>
            <a:ext cx="3096090" cy="4128120"/>
          </a:xfrm>
          <a:prstGeom prst="rect">
            <a:avLst/>
          </a:prstGeom>
          <a:ln>
            <a:solidFill>
              <a:schemeClr val="tx1"/>
            </a:solidFill>
          </a:ln>
        </p:spPr>
      </p:pic>
      <p:pic>
        <p:nvPicPr>
          <p:cNvPr id="6" name="Picture 5" descr="Photo029.jpg"/>
          <p:cNvPicPr>
            <a:picLocks noChangeAspect="1"/>
          </p:cNvPicPr>
          <p:nvPr/>
        </p:nvPicPr>
        <p:blipFill>
          <a:blip r:embed="rId5" cstate="print"/>
          <a:stretch>
            <a:fillRect/>
          </a:stretch>
        </p:blipFill>
        <p:spPr>
          <a:xfrm>
            <a:off x="179512" y="2276872"/>
            <a:ext cx="2826060" cy="3768080"/>
          </a:xfrm>
          <a:prstGeom prst="rect">
            <a:avLst/>
          </a:prstGeom>
          <a:ln>
            <a:solidFill>
              <a:schemeClr val="tx1"/>
            </a:solidFill>
          </a:ln>
        </p:spPr>
      </p:pic>
      <p:pic>
        <p:nvPicPr>
          <p:cNvPr id="7" name="Picture 6" descr="Photo033.jpg"/>
          <p:cNvPicPr>
            <a:picLocks noChangeAspect="1"/>
          </p:cNvPicPr>
          <p:nvPr/>
        </p:nvPicPr>
        <p:blipFill>
          <a:blip r:embed="rId6" cstate="print"/>
          <a:stretch>
            <a:fillRect/>
          </a:stretch>
        </p:blipFill>
        <p:spPr>
          <a:xfrm>
            <a:off x="2339752" y="3861048"/>
            <a:ext cx="3679957" cy="2759968"/>
          </a:xfrm>
          <a:prstGeom prst="rect">
            <a:avLst/>
          </a:prstGeom>
          <a:ln>
            <a:solidFill>
              <a:schemeClr val="tx1"/>
            </a:solidFill>
          </a:ln>
        </p:spPr>
      </p:pic>
      <p:sp>
        <p:nvSpPr>
          <p:cNvPr id="8" name="TextBox 7"/>
          <p:cNvSpPr txBox="1"/>
          <p:nvPr/>
        </p:nvSpPr>
        <p:spPr>
          <a:xfrm>
            <a:off x="2987824" y="2276872"/>
            <a:ext cx="2880320" cy="1600438"/>
          </a:xfrm>
          <a:prstGeom prst="rect">
            <a:avLst/>
          </a:prstGeom>
          <a:noFill/>
        </p:spPr>
        <p:txBody>
          <a:bodyPr wrap="square" rtlCol="0">
            <a:spAutoFit/>
          </a:bodyPr>
          <a:lstStyle/>
          <a:p>
            <a:pPr algn="ctr"/>
            <a:r>
              <a:rPr lang="en-AU" sz="1400" b="1" dirty="0" smtClean="0"/>
              <a:t>The first day we arrived at the Goldfields Institute of Technology we had a tour of the campus and the began learning all about PPE (Personal Protection Equipment) and our new project for Term 1 &amp; 2 of 2013!</a:t>
            </a:r>
            <a:endParaRPr lang="en-AU"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188640"/>
            <a:ext cx="8229600" cy="1584176"/>
          </a:xfrm>
          <a:prstGeom prst="rect">
            <a:avLst/>
          </a:prstGeom>
        </p:spPr>
        <p:txBody>
          <a:bodyPr vert="horz" lIns="91440" tIns="45720" rIns="91440" bIns="45720" rtlCol="0" anchor="ctr">
            <a:normAutofit lnSpcReduction="10000"/>
          </a:bodyPr>
          <a:lstStyle/>
          <a:p>
            <a:pPr lvl="0" algn="ctr">
              <a:spcBef>
                <a:spcPct val="0"/>
              </a:spcBef>
            </a:pPr>
            <a:r>
              <a:rPr kumimoji="0" lang="en-AU"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WEEK 2- </a:t>
            </a:r>
            <a:r>
              <a:rPr lang="en-AU" sz="4400" b="1" dirty="0" smtClean="0">
                <a:effectLst>
                  <a:outerShdw blurRad="38100" dist="38100" dir="2700000" algn="tl">
                    <a:srgbClr val="000000">
                      <a:alpha val="43137"/>
                    </a:srgbClr>
                  </a:outerShdw>
                </a:effectLst>
                <a:latin typeface="+mj-lt"/>
                <a:ea typeface="+mj-ea"/>
                <a:cs typeface="+mj-cs"/>
              </a:rPr>
              <a:t>19</a:t>
            </a:r>
            <a:r>
              <a:rPr lang="en-AU" sz="4400" b="1" baseline="30000" dirty="0" smtClean="0">
                <a:effectLst>
                  <a:outerShdw blurRad="38100" dist="38100" dir="2700000" algn="tl">
                    <a:srgbClr val="000000">
                      <a:alpha val="43137"/>
                    </a:srgbClr>
                  </a:outerShdw>
                </a:effectLst>
                <a:latin typeface="+mj-lt"/>
                <a:ea typeface="+mj-ea"/>
                <a:cs typeface="+mj-cs"/>
              </a:rPr>
              <a:t>th</a:t>
            </a:r>
            <a:r>
              <a:rPr lang="en-AU" sz="4400" b="1" dirty="0" smtClean="0">
                <a:effectLst>
                  <a:outerShdw blurRad="38100" dist="38100" dir="2700000" algn="tl">
                    <a:srgbClr val="000000">
                      <a:alpha val="43137"/>
                    </a:srgbClr>
                  </a:outerShdw>
                </a:effectLst>
                <a:latin typeface="+mj-lt"/>
                <a:ea typeface="+mj-ea"/>
                <a:cs typeface="+mj-cs"/>
              </a:rPr>
              <a:t> January </a:t>
            </a:r>
            <a:r>
              <a:rPr kumimoji="0" lang="en-AU"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&amp; </a:t>
            </a:r>
          </a:p>
          <a:p>
            <a:pPr lvl="0" algn="ctr">
              <a:spcBef>
                <a:spcPct val="0"/>
              </a:spcBef>
            </a:pPr>
            <a:r>
              <a:rPr lang="en-AU" sz="4400" b="1" dirty="0" smtClean="0">
                <a:effectLst>
                  <a:outerShdw blurRad="38100" dist="38100" dir="2700000" algn="tl">
                    <a:srgbClr val="000000">
                      <a:alpha val="43137"/>
                    </a:srgbClr>
                  </a:outerShdw>
                </a:effectLst>
                <a:latin typeface="+mj-lt"/>
                <a:ea typeface="+mj-ea"/>
                <a:cs typeface="+mj-cs"/>
              </a:rPr>
              <a:t>WEEK </a:t>
            </a:r>
            <a:r>
              <a:rPr kumimoji="0" lang="en-AU"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3-</a:t>
            </a:r>
            <a:r>
              <a:rPr lang="en-AU" sz="4400" b="1" dirty="0" smtClean="0">
                <a:effectLst>
                  <a:outerShdw blurRad="38100" dist="38100" dir="2700000" algn="tl">
                    <a:srgbClr val="000000">
                      <a:alpha val="43137"/>
                    </a:srgbClr>
                  </a:outerShdw>
                </a:effectLst>
                <a:latin typeface="+mj-lt"/>
                <a:ea typeface="+mj-ea"/>
                <a:cs typeface="+mj-cs"/>
              </a:rPr>
              <a:t> 12</a:t>
            </a:r>
            <a:r>
              <a:rPr lang="en-AU" sz="4400" b="1" baseline="30000" dirty="0" smtClean="0">
                <a:effectLst>
                  <a:outerShdw blurRad="38100" dist="38100" dir="2700000" algn="tl">
                    <a:srgbClr val="000000">
                      <a:alpha val="43137"/>
                    </a:srgbClr>
                  </a:outerShdw>
                </a:effectLst>
                <a:latin typeface="+mj-lt"/>
                <a:ea typeface="+mj-ea"/>
                <a:cs typeface="+mj-cs"/>
              </a:rPr>
              <a:t>th</a:t>
            </a:r>
            <a:r>
              <a:rPr kumimoji="0" lang="en-AU"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March 2013</a:t>
            </a:r>
            <a:r>
              <a:rPr kumimoji="0" lang="en-AU" sz="1100" b="0" i="0" u="none" strike="noStrike" kern="1200" cap="none" spc="0" normalizeH="0" baseline="0" noProof="0" dirty="0" smtClean="0">
                <a:ln>
                  <a:noFill/>
                </a:ln>
                <a:solidFill>
                  <a:schemeClr val="tx1"/>
                </a:solidFill>
                <a:effectLst/>
                <a:uLnTx/>
                <a:uFillTx/>
                <a:latin typeface="+mj-lt"/>
                <a:ea typeface="+mj-ea"/>
                <a:cs typeface="+mj-cs"/>
              </a:rPr>
              <a:t/>
            </a:r>
            <a:br>
              <a:rPr kumimoji="0" lang="en-AU" sz="1100" b="0" i="0" u="none" strike="noStrike" kern="1200" cap="none" spc="0" normalizeH="0" baseline="0" noProof="0" dirty="0" smtClean="0">
                <a:ln>
                  <a:noFill/>
                </a:ln>
                <a:solidFill>
                  <a:schemeClr val="tx1"/>
                </a:solidFill>
                <a:effectLst/>
                <a:uLnTx/>
                <a:uFillTx/>
                <a:latin typeface="+mj-lt"/>
                <a:ea typeface="+mj-ea"/>
                <a:cs typeface="+mj-cs"/>
              </a:rPr>
            </a:br>
            <a:endParaRPr kumimoji="0" lang="en-AU" sz="11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7" descr="Photo019.jpg"/>
          <p:cNvPicPr>
            <a:picLocks noChangeAspect="1"/>
          </p:cNvPicPr>
          <p:nvPr/>
        </p:nvPicPr>
        <p:blipFill>
          <a:blip r:embed="rId2" cstate="print"/>
          <a:stretch>
            <a:fillRect/>
          </a:stretch>
        </p:blipFill>
        <p:spPr>
          <a:xfrm>
            <a:off x="2411760" y="1484784"/>
            <a:ext cx="3600400" cy="2687960"/>
          </a:xfrm>
          <a:prstGeom prst="rect">
            <a:avLst/>
          </a:prstGeom>
          <a:ln>
            <a:solidFill>
              <a:schemeClr val="tx1"/>
            </a:solidFill>
          </a:ln>
        </p:spPr>
      </p:pic>
      <p:pic>
        <p:nvPicPr>
          <p:cNvPr id="9" name="Picture 8" descr="Photo047.jpg"/>
          <p:cNvPicPr>
            <a:picLocks noChangeAspect="1"/>
          </p:cNvPicPr>
          <p:nvPr/>
        </p:nvPicPr>
        <p:blipFill>
          <a:blip r:embed="rId3" cstate="print"/>
          <a:stretch>
            <a:fillRect/>
          </a:stretch>
        </p:blipFill>
        <p:spPr>
          <a:xfrm>
            <a:off x="1115616" y="4149080"/>
            <a:ext cx="3312368" cy="2484275"/>
          </a:xfrm>
          <a:prstGeom prst="rect">
            <a:avLst/>
          </a:prstGeom>
          <a:ln>
            <a:solidFill>
              <a:schemeClr val="tx1"/>
            </a:solidFill>
          </a:ln>
        </p:spPr>
      </p:pic>
      <p:pic>
        <p:nvPicPr>
          <p:cNvPr id="6" name="Content Placeholder 5" descr="Photo017.jpg"/>
          <p:cNvPicPr>
            <a:picLocks noGrp="1" noChangeAspect="1"/>
          </p:cNvPicPr>
          <p:nvPr>
            <p:ph idx="1"/>
          </p:nvPr>
        </p:nvPicPr>
        <p:blipFill>
          <a:blip r:embed="rId4" cstate="print"/>
          <a:stretch>
            <a:fillRect/>
          </a:stretch>
        </p:blipFill>
        <p:spPr>
          <a:xfrm>
            <a:off x="251520" y="1484784"/>
            <a:ext cx="2214246" cy="2952328"/>
          </a:xfrm>
          <a:ln>
            <a:solidFill>
              <a:schemeClr val="tx1"/>
            </a:solidFill>
          </a:ln>
        </p:spPr>
      </p:pic>
      <p:pic>
        <p:nvPicPr>
          <p:cNvPr id="10" name="Picture 9" descr="Photo054.jpg"/>
          <p:cNvPicPr>
            <a:picLocks noChangeAspect="1"/>
          </p:cNvPicPr>
          <p:nvPr/>
        </p:nvPicPr>
        <p:blipFill>
          <a:blip r:embed="rId5" cstate="print"/>
          <a:stretch>
            <a:fillRect/>
          </a:stretch>
        </p:blipFill>
        <p:spPr>
          <a:xfrm>
            <a:off x="4427984" y="4005064"/>
            <a:ext cx="3600400" cy="2700300"/>
          </a:xfrm>
          <a:prstGeom prst="rect">
            <a:avLst/>
          </a:prstGeom>
          <a:ln>
            <a:solidFill>
              <a:schemeClr val="tx1"/>
            </a:solidFill>
          </a:ln>
        </p:spPr>
      </p:pic>
      <p:sp>
        <p:nvSpPr>
          <p:cNvPr id="12" name="TextBox 11"/>
          <p:cNvSpPr txBox="1"/>
          <p:nvPr/>
        </p:nvSpPr>
        <p:spPr>
          <a:xfrm>
            <a:off x="6084168" y="1484784"/>
            <a:ext cx="2736304" cy="2462213"/>
          </a:xfrm>
          <a:prstGeom prst="rect">
            <a:avLst/>
          </a:prstGeom>
          <a:noFill/>
          <a:ln>
            <a:solidFill>
              <a:schemeClr val="tx1"/>
            </a:solidFill>
          </a:ln>
        </p:spPr>
        <p:txBody>
          <a:bodyPr wrap="square" rtlCol="0">
            <a:spAutoFit/>
          </a:bodyPr>
          <a:lstStyle/>
          <a:p>
            <a:pPr algn="ctr"/>
            <a:endParaRPr lang="en-AU" sz="1400" dirty="0" smtClean="0"/>
          </a:p>
          <a:p>
            <a:pPr algn="ctr"/>
            <a:r>
              <a:rPr lang="en-AU" sz="1400" b="1" dirty="0" smtClean="0"/>
              <a:t>In weeks 2 &amp; 3 we started cutting the wood for our table and learning how to use the drill properly. The drills were great fun, but we made sure we were safe.</a:t>
            </a:r>
          </a:p>
          <a:p>
            <a:pPr algn="ctr"/>
            <a:r>
              <a:rPr lang="en-AU" sz="1400" b="1" dirty="0" smtClean="0"/>
              <a:t>When we cut the wood It took ages and was a bit scary using the saw, but everyone gave it a try at least once anyway!</a:t>
            </a:r>
          </a:p>
          <a:p>
            <a:pPr algn="ctr"/>
            <a:endParaRPr lang="en-A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hoto069.jpg"/>
          <p:cNvPicPr>
            <a:picLocks noGrp="1" noChangeAspect="1"/>
          </p:cNvPicPr>
          <p:nvPr>
            <p:ph sz="half" idx="2"/>
          </p:nvPr>
        </p:nvPicPr>
        <p:blipFill>
          <a:blip r:embed="rId2" cstate="print"/>
          <a:stretch>
            <a:fillRect/>
          </a:stretch>
        </p:blipFill>
        <p:spPr>
          <a:xfrm>
            <a:off x="6228184" y="3501008"/>
            <a:ext cx="2736304" cy="2052228"/>
          </a:xfrm>
          <a:ln>
            <a:solidFill>
              <a:schemeClr val="tx1"/>
            </a:solidFill>
          </a:ln>
        </p:spPr>
      </p:pic>
      <p:sp>
        <p:nvSpPr>
          <p:cNvPr id="5" name="Title 1"/>
          <p:cNvSpPr>
            <a:spLocks noGrp="1"/>
          </p:cNvSpPr>
          <p:nvPr>
            <p:ph type="title"/>
          </p:nvPr>
        </p:nvSpPr>
        <p:spPr>
          <a:xfrm>
            <a:off x="467544" y="188640"/>
            <a:ext cx="8229600" cy="936104"/>
          </a:xfrm>
        </p:spPr>
        <p:txBody>
          <a:bodyPr>
            <a:normAutofit/>
          </a:bodyPr>
          <a:lstStyle/>
          <a:p>
            <a:r>
              <a:rPr lang="en-AU" b="1" dirty="0" smtClean="0">
                <a:effectLst>
                  <a:outerShdw blurRad="38100" dist="38100" dir="2700000" algn="tl">
                    <a:srgbClr val="000000">
                      <a:alpha val="43137"/>
                    </a:srgbClr>
                  </a:outerShdw>
                </a:effectLst>
              </a:rPr>
              <a:t>WEEK 4- 19</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March 2013</a:t>
            </a:r>
            <a:r>
              <a:rPr lang="en-AU" sz="1100" dirty="0" smtClean="0"/>
              <a:t/>
            </a:r>
            <a:br>
              <a:rPr lang="en-AU" sz="1100" dirty="0" smtClean="0"/>
            </a:br>
            <a:endParaRPr lang="en-AU" sz="1100" dirty="0"/>
          </a:p>
        </p:txBody>
      </p:sp>
      <p:pic>
        <p:nvPicPr>
          <p:cNvPr id="6" name="Content Placeholder 5" descr="Photo059.jpg"/>
          <p:cNvPicPr>
            <a:picLocks noGrp="1" noChangeAspect="1"/>
          </p:cNvPicPr>
          <p:nvPr>
            <p:ph sz="half" idx="1"/>
          </p:nvPr>
        </p:nvPicPr>
        <p:blipFill>
          <a:blip r:embed="rId3" cstate="print"/>
          <a:stretch>
            <a:fillRect/>
          </a:stretch>
        </p:blipFill>
        <p:spPr>
          <a:xfrm>
            <a:off x="179512" y="3861048"/>
            <a:ext cx="3744416" cy="2812926"/>
          </a:xfrm>
          <a:ln>
            <a:solidFill>
              <a:schemeClr val="tx1"/>
            </a:solidFill>
          </a:ln>
        </p:spPr>
      </p:pic>
      <p:pic>
        <p:nvPicPr>
          <p:cNvPr id="10" name="Picture 9" descr="Photo067.jpg"/>
          <p:cNvPicPr>
            <a:picLocks noChangeAspect="1"/>
          </p:cNvPicPr>
          <p:nvPr/>
        </p:nvPicPr>
        <p:blipFill>
          <a:blip r:embed="rId4" cstate="print"/>
          <a:stretch>
            <a:fillRect/>
          </a:stretch>
        </p:blipFill>
        <p:spPr>
          <a:xfrm>
            <a:off x="6588224" y="956725"/>
            <a:ext cx="2016224" cy="2688299"/>
          </a:xfrm>
          <a:prstGeom prst="rect">
            <a:avLst/>
          </a:prstGeom>
          <a:ln>
            <a:solidFill>
              <a:schemeClr val="tx1"/>
            </a:solidFill>
          </a:ln>
        </p:spPr>
      </p:pic>
      <p:pic>
        <p:nvPicPr>
          <p:cNvPr id="8" name="Picture 7" descr="Photo085.jpg"/>
          <p:cNvPicPr>
            <a:picLocks noChangeAspect="1"/>
          </p:cNvPicPr>
          <p:nvPr/>
        </p:nvPicPr>
        <p:blipFill>
          <a:blip r:embed="rId5" cstate="print"/>
          <a:stretch>
            <a:fillRect/>
          </a:stretch>
        </p:blipFill>
        <p:spPr>
          <a:xfrm>
            <a:off x="179512" y="1106742"/>
            <a:ext cx="3744416" cy="2808312"/>
          </a:xfrm>
          <a:prstGeom prst="rect">
            <a:avLst/>
          </a:prstGeom>
          <a:ln>
            <a:solidFill>
              <a:schemeClr val="tx1"/>
            </a:solidFill>
          </a:ln>
        </p:spPr>
      </p:pic>
      <p:pic>
        <p:nvPicPr>
          <p:cNvPr id="9" name="Picture 8" descr="Photo094.jpg"/>
          <p:cNvPicPr>
            <a:picLocks noChangeAspect="1"/>
          </p:cNvPicPr>
          <p:nvPr/>
        </p:nvPicPr>
        <p:blipFill>
          <a:blip r:embed="rId6" cstate="print"/>
          <a:stretch>
            <a:fillRect/>
          </a:stretch>
        </p:blipFill>
        <p:spPr>
          <a:xfrm>
            <a:off x="3707904" y="1340768"/>
            <a:ext cx="2880320" cy="2160240"/>
          </a:xfrm>
          <a:prstGeom prst="rect">
            <a:avLst/>
          </a:prstGeom>
          <a:ln>
            <a:solidFill>
              <a:schemeClr val="tx1"/>
            </a:solidFill>
          </a:ln>
        </p:spPr>
      </p:pic>
      <p:sp>
        <p:nvSpPr>
          <p:cNvPr id="11" name="TextBox 10"/>
          <p:cNvSpPr txBox="1"/>
          <p:nvPr/>
        </p:nvSpPr>
        <p:spPr>
          <a:xfrm>
            <a:off x="3995936" y="3573016"/>
            <a:ext cx="2160240" cy="3108543"/>
          </a:xfrm>
          <a:prstGeom prst="rect">
            <a:avLst/>
          </a:prstGeom>
          <a:noFill/>
          <a:ln>
            <a:solidFill>
              <a:schemeClr val="tx1"/>
            </a:solidFill>
          </a:ln>
        </p:spPr>
        <p:txBody>
          <a:bodyPr wrap="square" rtlCol="0">
            <a:spAutoFit/>
          </a:bodyPr>
          <a:lstStyle/>
          <a:p>
            <a:pPr algn="ctr"/>
            <a:endParaRPr lang="en-AU" sz="1400" b="1" dirty="0" smtClean="0"/>
          </a:p>
          <a:p>
            <a:pPr algn="ctr"/>
            <a:r>
              <a:rPr lang="en-AU" sz="1400" b="1" dirty="0" smtClean="0"/>
              <a:t>In week 4 we started to put our table together. We were so excited to see all our hard work coming together and had the best time smashing nails into the timber. We took it turns to drill holes and hammer nails while everyone else held the right pieces of wood in place. It was a good day.</a:t>
            </a:r>
          </a:p>
          <a:p>
            <a:pPr algn="ctr"/>
            <a:endParaRPr lang="en-AU"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371115776649.jpg"/>
          <p:cNvPicPr>
            <a:picLocks noChangeAspect="1"/>
          </p:cNvPicPr>
          <p:nvPr/>
        </p:nvPicPr>
        <p:blipFill>
          <a:blip r:embed="rId2" cstate="print"/>
          <a:stretch>
            <a:fillRect/>
          </a:stretch>
        </p:blipFill>
        <p:spPr>
          <a:xfrm>
            <a:off x="2699792" y="4797152"/>
            <a:ext cx="3342480" cy="1877566"/>
          </a:xfrm>
          <a:prstGeom prst="rect">
            <a:avLst/>
          </a:prstGeom>
          <a:ln>
            <a:solidFill>
              <a:schemeClr val="tx1"/>
            </a:solidFill>
          </a:ln>
        </p:spPr>
      </p:pic>
      <p:pic>
        <p:nvPicPr>
          <p:cNvPr id="7" name="Content Placeholder 6" descr="1371112655521.jpg"/>
          <p:cNvPicPr>
            <a:picLocks noGrp="1" noChangeAspect="1"/>
          </p:cNvPicPr>
          <p:nvPr>
            <p:ph sz="half" idx="2"/>
          </p:nvPr>
        </p:nvPicPr>
        <p:blipFill>
          <a:blip r:embed="rId3" cstate="print"/>
          <a:stretch>
            <a:fillRect/>
          </a:stretch>
        </p:blipFill>
        <p:spPr>
          <a:xfrm>
            <a:off x="3923928" y="1052736"/>
            <a:ext cx="5040560" cy="2831426"/>
          </a:xfrm>
          <a:ln>
            <a:solidFill>
              <a:schemeClr val="tx1"/>
            </a:solidFill>
          </a:ln>
        </p:spPr>
      </p:pic>
      <p:sp>
        <p:nvSpPr>
          <p:cNvPr id="5" name="Title 1"/>
          <p:cNvSpPr>
            <a:spLocks noGrp="1"/>
          </p:cNvSpPr>
          <p:nvPr>
            <p:ph type="title"/>
          </p:nvPr>
        </p:nvSpPr>
        <p:spPr>
          <a:xfrm>
            <a:off x="467544" y="188640"/>
            <a:ext cx="8229600" cy="936104"/>
          </a:xfrm>
        </p:spPr>
        <p:txBody>
          <a:bodyPr>
            <a:normAutofit/>
          </a:bodyPr>
          <a:lstStyle/>
          <a:p>
            <a:r>
              <a:rPr lang="en-AU" b="1" dirty="0" smtClean="0">
                <a:effectLst>
                  <a:outerShdw blurRad="38100" dist="38100" dir="2700000" algn="tl">
                    <a:srgbClr val="000000">
                      <a:alpha val="43137"/>
                    </a:srgbClr>
                  </a:outerShdw>
                </a:effectLst>
              </a:rPr>
              <a:t>WEEK 5- 13</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June 2013</a:t>
            </a:r>
            <a:r>
              <a:rPr lang="en-AU" sz="1100" dirty="0" smtClean="0"/>
              <a:t/>
            </a:r>
            <a:br>
              <a:rPr lang="en-AU" sz="1100" dirty="0" smtClean="0"/>
            </a:br>
            <a:endParaRPr lang="en-AU" sz="1100" dirty="0"/>
          </a:p>
        </p:txBody>
      </p:sp>
      <p:pic>
        <p:nvPicPr>
          <p:cNvPr id="8" name="Picture 7" descr="1371113372763.jpg"/>
          <p:cNvPicPr>
            <a:picLocks noChangeAspect="1"/>
          </p:cNvPicPr>
          <p:nvPr/>
        </p:nvPicPr>
        <p:blipFill>
          <a:blip r:embed="rId4" cstate="print"/>
          <a:stretch>
            <a:fillRect/>
          </a:stretch>
        </p:blipFill>
        <p:spPr>
          <a:xfrm>
            <a:off x="2483768" y="3140968"/>
            <a:ext cx="3374132" cy="1895346"/>
          </a:xfrm>
          <a:prstGeom prst="rect">
            <a:avLst/>
          </a:prstGeom>
          <a:ln>
            <a:solidFill>
              <a:schemeClr val="tx1"/>
            </a:solidFill>
          </a:ln>
        </p:spPr>
      </p:pic>
      <p:pic>
        <p:nvPicPr>
          <p:cNvPr id="6" name="Content Placeholder 5" descr="1371112617377.jpg"/>
          <p:cNvPicPr>
            <a:picLocks noGrp="1" noChangeAspect="1"/>
          </p:cNvPicPr>
          <p:nvPr>
            <p:ph sz="half" idx="1"/>
          </p:nvPr>
        </p:nvPicPr>
        <p:blipFill>
          <a:blip r:embed="rId5" cstate="print"/>
          <a:stretch>
            <a:fillRect/>
          </a:stretch>
        </p:blipFill>
        <p:spPr>
          <a:xfrm>
            <a:off x="179512" y="908720"/>
            <a:ext cx="4174090" cy="2344705"/>
          </a:xfrm>
          <a:ln>
            <a:solidFill>
              <a:schemeClr val="tx1"/>
            </a:solidFill>
          </a:ln>
        </p:spPr>
      </p:pic>
      <p:pic>
        <p:nvPicPr>
          <p:cNvPr id="9" name="Picture 8" descr="1371115765718.jpg"/>
          <p:cNvPicPr>
            <a:picLocks noChangeAspect="1"/>
          </p:cNvPicPr>
          <p:nvPr/>
        </p:nvPicPr>
        <p:blipFill>
          <a:blip r:embed="rId6" cstate="print"/>
          <a:stretch>
            <a:fillRect/>
          </a:stretch>
        </p:blipFill>
        <p:spPr>
          <a:xfrm>
            <a:off x="5580112" y="3789040"/>
            <a:ext cx="3384376" cy="1901100"/>
          </a:xfrm>
          <a:prstGeom prst="rect">
            <a:avLst/>
          </a:prstGeom>
          <a:ln>
            <a:solidFill>
              <a:schemeClr val="tx1"/>
            </a:solidFill>
          </a:ln>
        </p:spPr>
      </p:pic>
      <p:sp>
        <p:nvSpPr>
          <p:cNvPr id="11" name="TextBox 10"/>
          <p:cNvSpPr txBox="1"/>
          <p:nvPr/>
        </p:nvSpPr>
        <p:spPr>
          <a:xfrm>
            <a:off x="179512" y="3356992"/>
            <a:ext cx="2232249" cy="3323987"/>
          </a:xfrm>
          <a:prstGeom prst="rect">
            <a:avLst/>
          </a:prstGeom>
          <a:noFill/>
          <a:ln>
            <a:solidFill>
              <a:schemeClr val="tx1"/>
            </a:solidFill>
          </a:ln>
        </p:spPr>
        <p:txBody>
          <a:bodyPr wrap="square" rtlCol="0">
            <a:spAutoFit/>
          </a:bodyPr>
          <a:lstStyle/>
          <a:p>
            <a:pPr algn="ctr"/>
            <a:r>
              <a:rPr lang="en-AU" sz="1400" b="1" dirty="0" smtClean="0"/>
              <a:t>Week 5 made us a little bit nervous because we were going to another new place with new people again. Most of us new Aunty Jennell who was helping with the art, but we didn’t know Allira from The Cannery. We came up with some great ideas on paper for what we wanted to burn on the table and then practiced our ideas on wooden door plaques we got to take home.</a:t>
            </a:r>
            <a:endParaRPr lang="en-AU" sz="1400" b="1" dirty="0"/>
          </a:p>
        </p:txBody>
      </p:sp>
      <p:sp>
        <p:nvSpPr>
          <p:cNvPr id="12" name="TextBox 11"/>
          <p:cNvSpPr txBox="1"/>
          <p:nvPr/>
        </p:nvSpPr>
        <p:spPr>
          <a:xfrm>
            <a:off x="6156176" y="5733256"/>
            <a:ext cx="2664296" cy="954107"/>
          </a:xfrm>
          <a:prstGeom prst="rect">
            <a:avLst/>
          </a:prstGeom>
          <a:noFill/>
          <a:ln>
            <a:solidFill>
              <a:schemeClr val="tx1"/>
            </a:solidFill>
          </a:ln>
        </p:spPr>
        <p:txBody>
          <a:bodyPr wrap="square" rtlCol="0">
            <a:spAutoFit/>
          </a:bodyPr>
          <a:lstStyle/>
          <a:p>
            <a:pPr algn="ctr"/>
            <a:r>
              <a:rPr lang="en-AU" sz="1400" b="1" dirty="0" smtClean="0"/>
              <a:t>It wasn't long before we thought Allira was great and asked her to take us walking and exploring around the Cannery.</a:t>
            </a:r>
            <a:endParaRPr lang="en-A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0048.jpg"/>
          <p:cNvPicPr>
            <a:picLocks noGrp="1" noChangeAspect="1"/>
          </p:cNvPicPr>
          <p:nvPr>
            <p:ph sz="half" idx="1"/>
          </p:nvPr>
        </p:nvPicPr>
        <p:blipFill>
          <a:blip r:embed="rId2" cstate="print"/>
          <a:stretch>
            <a:fillRect/>
          </a:stretch>
        </p:blipFill>
        <p:spPr>
          <a:xfrm>
            <a:off x="179512" y="1124744"/>
            <a:ext cx="3219153" cy="4309940"/>
          </a:xfrm>
          <a:ln>
            <a:solidFill>
              <a:schemeClr val="tx1"/>
            </a:solidFill>
          </a:ln>
        </p:spPr>
      </p:pic>
      <p:pic>
        <p:nvPicPr>
          <p:cNvPr id="7" name="Content Placeholder 6" descr="IMG_0049.jpg"/>
          <p:cNvPicPr>
            <a:picLocks noGrp="1" noChangeAspect="1"/>
          </p:cNvPicPr>
          <p:nvPr>
            <p:ph sz="half" idx="2"/>
          </p:nvPr>
        </p:nvPicPr>
        <p:blipFill>
          <a:blip r:embed="rId3" cstate="print"/>
          <a:stretch>
            <a:fillRect/>
          </a:stretch>
        </p:blipFill>
        <p:spPr>
          <a:xfrm>
            <a:off x="6300192" y="1124744"/>
            <a:ext cx="2592288" cy="3301061"/>
          </a:xfrm>
          <a:ln>
            <a:solidFill>
              <a:schemeClr val="tx1"/>
            </a:solidFill>
          </a:ln>
        </p:spPr>
      </p:pic>
      <p:sp>
        <p:nvSpPr>
          <p:cNvPr id="5" name="Title 1"/>
          <p:cNvSpPr>
            <a:spLocks noGrp="1"/>
          </p:cNvSpPr>
          <p:nvPr>
            <p:ph type="title"/>
          </p:nvPr>
        </p:nvSpPr>
        <p:spPr>
          <a:xfrm>
            <a:off x="467544" y="188640"/>
            <a:ext cx="8229600" cy="936104"/>
          </a:xfrm>
        </p:spPr>
        <p:txBody>
          <a:bodyPr>
            <a:normAutofit/>
          </a:bodyPr>
          <a:lstStyle/>
          <a:p>
            <a:r>
              <a:rPr lang="en-AU" b="1" dirty="0" smtClean="0">
                <a:effectLst>
                  <a:outerShdw blurRad="38100" dist="38100" dir="2700000" algn="tl">
                    <a:srgbClr val="000000">
                      <a:alpha val="43137"/>
                    </a:srgbClr>
                  </a:outerShdw>
                </a:effectLst>
              </a:rPr>
              <a:t>WEEK 6- 27</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June 2013</a:t>
            </a:r>
            <a:r>
              <a:rPr lang="en-AU" sz="1100" dirty="0" smtClean="0"/>
              <a:t/>
            </a:r>
            <a:br>
              <a:rPr lang="en-AU" sz="1100" dirty="0" smtClean="0"/>
            </a:br>
            <a:endParaRPr lang="en-AU" sz="1100" dirty="0"/>
          </a:p>
        </p:txBody>
      </p:sp>
      <p:pic>
        <p:nvPicPr>
          <p:cNvPr id="1026" name="Picture 2"/>
          <p:cNvPicPr>
            <a:picLocks noChangeAspect="1" noChangeArrowheads="1"/>
          </p:cNvPicPr>
          <p:nvPr/>
        </p:nvPicPr>
        <p:blipFill>
          <a:blip r:embed="rId4" cstate="print"/>
          <a:srcRect/>
          <a:stretch>
            <a:fillRect/>
          </a:stretch>
        </p:blipFill>
        <p:spPr bwMode="auto">
          <a:xfrm>
            <a:off x="3347864" y="3738308"/>
            <a:ext cx="3168352" cy="192294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347864" y="908720"/>
            <a:ext cx="3024336" cy="3024336"/>
          </a:xfrm>
          <a:prstGeom prst="rect">
            <a:avLst/>
          </a:prstGeom>
          <a:noFill/>
          <a:ln w="9525">
            <a:solidFill>
              <a:schemeClr val="tx1"/>
            </a:solidFill>
            <a:miter lim="800000"/>
            <a:headEnd/>
            <a:tailEnd/>
          </a:ln>
          <a:effectLst/>
        </p:spPr>
      </p:pic>
      <p:pic>
        <p:nvPicPr>
          <p:cNvPr id="1028" name="Picture 4" descr="Y:\Youth Folders\Youth Documents\GROUP ACTIVITIES - FLYERS ETC\Build Project\Photos\Art Week 2\IMG_0093.jpg"/>
          <p:cNvPicPr>
            <a:picLocks noChangeAspect="1" noChangeArrowheads="1"/>
          </p:cNvPicPr>
          <p:nvPr/>
        </p:nvPicPr>
        <p:blipFill>
          <a:blip r:embed="rId6" cstate="print"/>
          <a:srcRect/>
          <a:stretch>
            <a:fillRect/>
          </a:stretch>
        </p:blipFill>
        <p:spPr bwMode="auto">
          <a:xfrm>
            <a:off x="6516215" y="3861048"/>
            <a:ext cx="2256647" cy="1685521"/>
          </a:xfrm>
          <a:prstGeom prst="rect">
            <a:avLst/>
          </a:prstGeom>
          <a:noFill/>
          <a:ln>
            <a:solidFill>
              <a:schemeClr val="tx1"/>
            </a:solidFill>
          </a:ln>
        </p:spPr>
      </p:pic>
      <p:sp>
        <p:nvSpPr>
          <p:cNvPr id="10" name="TextBox 9"/>
          <p:cNvSpPr txBox="1"/>
          <p:nvPr/>
        </p:nvSpPr>
        <p:spPr>
          <a:xfrm>
            <a:off x="251520" y="5733256"/>
            <a:ext cx="8640960" cy="954107"/>
          </a:xfrm>
          <a:prstGeom prst="rect">
            <a:avLst/>
          </a:prstGeom>
          <a:noFill/>
          <a:ln>
            <a:solidFill>
              <a:schemeClr val="tx1"/>
            </a:solidFill>
          </a:ln>
        </p:spPr>
        <p:txBody>
          <a:bodyPr wrap="square" rtlCol="0">
            <a:spAutoFit/>
          </a:bodyPr>
          <a:lstStyle/>
          <a:p>
            <a:pPr algn="ctr"/>
            <a:r>
              <a:rPr lang="en-AU" sz="1400" b="1" dirty="0" smtClean="0"/>
              <a:t>Week 6 we got to draw on the table! All our ideas planning and hard work were paying off. It was great to get our final art piece down and begin burning it in place. </a:t>
            </a:r>
          </a:p>
          <a:p>
            <a:pPr algn="ctr"/>
            <a:r>
              <a:rPr lang="en-AU" sz="1400" b="1" dirty="0" smtClean="0"/>
              <a:t>We all had a go at everything, and Allira said some of us had “real natural talent” when it comes to art and design.</a:t>
            </a:r>
          </a:p>
          <a:p>
            <a:pPr algn="ctr"/>
            <a:r>
              <a:rPr lang="en-AU" sz="1400" b="1" dirty="0" smtClean="0"/>
              <a:t>What a huge boost in self-esteem that gave us!</a:t>
            </a:r>
            <a:endParaRPr lang="en-A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3-07-04_17-40-44_331.jpg"/>
          <p:cNvPicPr>
            <a:picLocks noGrp="1" noChangeAspect="1"/>
          </p:cNvPicPr>
          <p:nvPr>
            <p:ph sz="half" idx="1"/>
          </p:nvPr>
        </p:nvPicPr>
        <p:blipFill>
          <a:blip r:embed="rId2" cstate="print"/>
          <a:stretch>
            <a:fillRect/>
          </a:stretch>
        </p:blipFill>
        <p:spPr>
          <a:xfrm>
            <a:off x="1475656" y="2564904"/>
            <a:ext cx="6120680" cy="3155976"/>
          </a:xfrm>
          <a:ln>
            <a:solidFill>
              <a:schemeClr val="tx1"/>
            </a:solidFill>
          </a:ln>
        </p:spPr>
      </p:pic>
      <p:sp>
        <p:nvSpPr>
          <p:cNvPr id="5" name="Title 1"/>
          <p:cNvSpPr>
            <a:spLocks noGrp="1"/>
          </p:cNvSpPr>
          <p:nvPr>
            <p:ph type="title"/>
          </p:nvPr>
        </p:nvSpPr>
        <p:spPr>
          <a:xfrm>
            <a:off x="467544" y="188640"/>
            <a:ext cx="8229600" cy="936104"/>
          </a:xfrm>
        </p:spPr>
        <p:txBody>
          <a:bodyPr>
            <a:normAutofit/>
          </a:bodyPr>
          <a:lstStyle/>
          <a:p>
            <a:r>
              <a:rPr lang="en-AU" b="1" dirty="0" smtClean="0">
                <a:effectLst>
                  <a:outerShdw blurRad="38100" dist="38100" dir="2700000" algn="tl">
                    <a:srgbClr val="000000">
                      <a:alpha val="43137"/>
                    </a:srgbClr>
                  </a:outerShdw>
                </a:effectLst>
              </a:rPr>
              <a:t>WEEK 7- 4</a:t>
            </a:r>
            <a:r>
              <a:rPr lang="en-AU" b="1" baseline="30000" dirty="0" smtClean="0">
                <a:effectLst>
                  <a:outerShdw blurRad="38100" dist="38100" dir="2700000" algn="tl">
                    <a:srgbClr val="000000">
                      <a:alpha val="43137"/>
                    </a:srgbClr>
                  </a:outerShdw>
                </a:effectLst>
              </a:rPr>
              <a:t>th</a:t>
            </a:r>
            <a:r>
              <a:rPr lang="en-AU" b="1" dirty="0" smtClean="0">
                <a:effectLst>
                  <a:outerShdw blurRad="38100" dist="38100" dir="2700000" algn="tl">
                    <a:srgbClr val="000000">
                      <a:alpha val="43137"/>
                    </a:srgbClr>
                  </a:outerShdw>
                </a:effectLst>
              </a:rPr>
              <a:t> July 2013</a:t>
            </a:r>
            <a:r>
              <a:rPr lang="en-AU" sz="1100" dirty="0" smtClean="0"/>
              <a:t/>
            </a:r>
            <a:br>
              <a:rPr lang="en-AU" sz="1100" dirty="0" smtClean="0"/>
            </a:br>
            <a:endParaRPr lang="en-AU" sz="1100" dirty="0"/>
          </a:p>
        </p:txBody>
      </p:sp>
      <p:sp>
        <p:nvSpPr>
          <p:cNvPr id="7" name="TextBox 6"/>
          <p:cNvSpPr txBox="1"/>
          <p:nvPr/>
        </p:nvSpPr>
        <p:spPr>
          <a:xfrm>
            <a:off x="179512" y="1052736"/>
            <a:ext cx="8784976" cy="1384995"/>
          </a:xfrm>
          <a:prstGeom prst="rect">
            <a:avLst/>
          </a:prstGeom>
          <a:noFill/>
          <a:ln>
            <a:solidFill>
              <a:schemeClr val="tx1"/>
            </a:solidFill>
          </a:ln>
        </p:spPr>
        <p:txBody>
          <a:bodyPr wrap="square" rtlCol="0">
            <a:spAutoFit/>
          </a:bodyPr>
          <a:lstStyle/>
          <a:p>
            <a:pPr algn="ctr"/>
            <a:r>
              <a:rPr lang="en-AU" sz="1400" b="1" dirty="0" smtClean="0"/>
              <a:t>Sadly it was almost over. In this last week we finished all the burning, sanded away the pencils marks, applied the plaque with all our names on it, had an article in the Esperance Express Newspaper and said our farewells to an awesome project.</a:t>
            </a:r>
          </a:p>
          <a:p>
            <a:pPr algn="ctr"/>
            <a:r>
              <a:rPr lang="en-AU" sz="1400" b="1" dirty="0" smtClean="0"/>
              <a:t>We all had such a blast with </a:t>
            </a:r>
            <a:r>
              <a:rPr lang="en-AU" sz="1400" b="1" smtClean="0"/>
              <a:t>this project </a:t>
            </a:r>
            <a:r>
              <a:rPr lang="en-AU" sz="1400" b="1" dirty="0" smtClean="0"/>
              <a:t>and have already started asking Semara if we can do it again!</a:t>
            </a:r>
          </a:p>
          <a:p>
            <a:pPr algn="ctr"/>
            <a:r>
              <a:rPr lang="en-AU" sz="1400" b="1" dirty="0" smtClean="0"/>
              <a:t>We’d like to thank the Community Arts Network of WA, </a:t>
            </a:r>
            <a:r>
              <a:rPr lang="en-AU" sz="1400" b="1" dirty="0" err="1" smtClean="0"/>
              <a:t>Healthway</a:t>
            </a:r>
            <a:r>
              <a:rPr lang="en-AU" sz="1400" b="1" dirty="0" smtClean="0"/>
              <a:t>, Relationships Australia, the Goldfields Institute of Technology, the Cannery Arts Centre and Jennell Reynolds for making this all possible.</a:t>
            </a:r>
            <a:endParaRPr lang="en-AU" sz="1400" b="1" dirty="0"/>
          </a:p>
        </p:txBody>
      </p:sp>
      <p:pic>
        <p:nvPicPr>
          <p:cNvPr id="8" name="Picture 2"/>
          <p:cNvPicPr>
            <a:picLocks noChangeAspect="1" noChangeArrowheads="1"/>
          </p:cNvPicPr>
          <p:nvPr/>
        </p:nvPicPr>
        <p:blipFill>
          <a:blip r:embed="rId3" cstate="print"/>
          <a:srcRect/>
          <a:stretch>
            <a:fillRect/>
          </a:stretch>
        </p:blipFill>
        <p:spPr bwMode="auto">
          <a:xfrm>
            <a:off x="7668344" y="5517232"/>
            <a:ext cx="1377153" cy="1224136"/>
          </a:xfrm>
          <a:prstGeom prst="rect">
            <a:avLst/>
          </a:prstGeom>
          <a:noFill/>
          <a:ln w="9525" algn="ctr">
            <a:solidFill>
              <a:schemeClr val="tx1"/>
            </a:solid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012161" y="5805264"/>
            <a:ext cx="1575298" cy="936104"/>
          </a:xfrm>
          <a:prstGeom prst="rect">
            <a:avLst/>
          </a:prstGeom>
          <a:noFill/>
          <a:ln w="9525" algn="in">
            <a:solidFill>
              <a:schemeClr val="tx1"/>
            </a:solidFill>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2843809" y="5805264"/>
            <a:ext cx="3096344" cy="936104"/>
          </a:xfrm>
          <a:prstGeom prst="rect">
            <a:avLst/>
          </a:prstGeom>
          <a:noFill/>
          <a:ln w="9525" algn="ctr">
            <a:solidFill>
              <a:schemeClr val="tx1"/>
            </a:solid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1475657" y="5805264"/>
            <a:ext cx="1296144" cy="943853"/>
          </a:xfrm>
          <a:prstGeom prst="rect">
            <a:avLst/>
          </a:prstGeom>
          <a:noFill/>
          <a:ln w="9525" algn="in">
            <a:solidFill>
              <a:schemeClr val="tx1"/>
            </a:solidFill>
            <a:miter lim="800000"/>
            <a:headEnd/>
            <a:tailEnd/>
          </a:ln>
          <a:effectLst/>
        </p:spPr>
      </p:pic>
      <p:pic>
        <p:nvPicPr>
          <p:cNvPr id="12" name="Picture 6" descr="escare logo"/>
          <p:cNvPicPr>
            <a:picLocks noChangeAspect="1" noChangeArrowheads="1"/>
          </p:cNvPicPr>
          <p:nvPr/>
        </p:nvPicPr>
        <p:blipFill>
          <a:blip r:embed="rId7" cstate="print"/>
          <a:srcRect/>
          <a:stretch>
            <a:fillRect/>
          </a:stretch>
        </p:blipFill>
        <p:spPr bwMode="auto">
          <a:xfrm>
            <a:off x="107504" y="5157192"/>
            <a:ext cx="1296144" cy="1584176"/>
          </a:xfrm>
          <a:prstGeom prst="rect">
            <a:avLst/>
          </a:prstGeom>
          <a:noFill/>
          <a:ln w="12700" algn="in">
            <a:solidFill>
              <a:srgbClr val="000000"/>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501</Words>
  <Application>Microsoft Office PowerPoint</Application>
  <PresentationFormat>On-screen Show (4:3)</PresentationFormat>
  <Paragraphs>24</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The Build Project - Yarning for Wellness</vt:lpstr>
      <vt:lpstr>WEEK 1- 5th January 2013 </vt:lpstr>
      <vt:lpstr>PowerPoint Presentation</vt:lpstr>
      <vt:lpstr>WEEK 4- 19th March 2013 </vt:lpstr>
      <vt:lpstr>WEEK 5- 13th June 2013 </vt:lpstr>
      <vt:lpstr>WEEK 6- 27th June 2013 </vt:lpstr>
      <vt:lpstr>WEEK 7- 4th July 2013 </vt:lpstr>
    </vt:vector>
  </TitlesOfParts>
  <Company>ESCARE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Build Project</dc:title>
  <dc:creator>semara</dc:creator>
  <cp:lastModifiedBy>Jo Aberle</cp:lastModifiedBy>
  <cp:revision>12</cp:revision>
  <dcterms:created xsi:type="dcterms:W3CDTF">2013-08-15T01:37:19Z</dcterms:created>
  <dcterms:modified xsi:type="dcterms:W3CDTF">2018-11-07T06:13:59Z</dcterms:modified>
</cp:coreProperties>
</file>